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2"/>
  </p:notesMasterIdLst>
  <p:sldIdLst>
    <p:sldId id="256" r:id="rId2"/>
    <p:sldId id="258" r:id="rId3"/>
    <p:sldId id="262" r:id="rId4"/>
    <p:sldId id="259" r:id="rId5"/>
    <p:sldId id="263" r:id="rId6"/>
    <p:sldId id="260" r:id="rId7"/>
    <p:sldId id="264" r:id="rId8"/>
    <p:sldId id="261" r:id="rId9"/>
    <p:sldId id="265" r:id="rId10"/>
    <p:sldId id="266" r:id="rId11"/>
  </p:sldIdLst>
  <p:sldSz cx="12192000" cy="6858000"/>
  <p:notesSz cx="6858000" cy="91440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0" clrIdx="0">
    <p:extLst>
      <p:ext uri="{19B8F6BF-5375-455C-9EA6-DF929625EA0E}">
        <p15:presenceInfo xmlns:p15="http://schemas.microsoft.com/office/powerpoint/2012/main" userId="S-1-5-21-1207783550-2075000910-922709458-228301" providerId="AD"/>
      </p:ext>
    </p:extLst>
  </p:cmAuthor>
  <p:cmAuthor id="2" name="Cohen, Nicole (Nicky) (CDC/OID/NCEZID)" initials="NC" lastIdx="0"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6357" autoAdjust="0"/>
  </p:normalViewPr>
  <p:slideViewPr>
    <p:cSldViewPr snapToGrid="0">
      <p:cViewPr varScale="1">
        <p:scale>
          <a:sx n="54" d="100"/>
          <a:sy n="54" d="100"/>
        </p:scale>
        <p:origin x="1108"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This section describes an important part of conducting a risk assessment of an ill traveler – taking temperatures. </a:t>
            </a:r>
          </a:p>
          <a:p>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for our activity! We’ll break into our groups again</a:t>
            </a:r>
            <a:r>
              <a:rPr lang="en-US" baseline="0"/>
              <a:t> and each group will have a facilitator assigned to them.</a:t>
            </a:r>
          </a:p>
          <a:p>
            <a:endParaRPr lang="en-US" baseline="0"/>
          </a:p>
          <a:p>
            <a:r>
              <a:rPr lang="en-US" baseline="0"/>
              <a:t>Within the group, your facilitator will again demonstrate the process of taking a temperature. You then can have a chance to practice, without being graded, in taking temperatures. After practicing, each group member then will be evaluated on:</a:t>
            </a:r>
          </a:p>
          <a:p>
            <a:endParaRPr lang="en-US" baseline="0"/>
          </a:p>
          <a:p>
            <a:r>
              <a:rPr lang="en-US" baseline="0"/>
              <a:t>-Accurately turning on the thermometer and waiting until it was properly calibrated to take temperature. This includes checking the batteries.</a:t>
            </a:r>
          </a:p>
          <a:p>
            <a:r>
              <a:rPr lang="en-US" baseline="0"/>
              <a:t>-Taking temperature in the accurate location on the head</a:t>
            </a:r>
          </a:p>
          <a:p>
            <a:r>
              <a:rPr lang="en-US" baseline="0"/>
              <a:t>-Standing back in the appropriate location and not right next to the person (e.g. extending arm) for infection control purposes</a:t>
            </a:r>
          </a:p>
          <a:p>
            <a:r>
              <a:rPr lang="en-US" baseline="0"/>
              <a:t>-Reading out the temperature and then accurately interpreting the temperature (e.g. if below 35</a:t>
            </a:r>
            <a:r>
              <a:rPr lang="en-US" baseline="0">
                <a:latin typeface="Calibri" panose="020F0502020204030204" pitchFamily="34" charset="0"/>
                <a:cs typeface="Calibri" panose="020F0502020204030204" pitchFamily="34" charset="0"/>
              </a:rPr>
              <a:t>°C</a:t>
            </a:r>
            <a:r>
              <a:rPr lang="en-US" baseline="0"/>
              <a:t> retaking, if 35-37.5</a:t>
            </a:r>
            <a:r>
              <a:rPr lang="en-US" baseline="0">
                <a:latin typeface="Calibri" panose="020F0502020204030204" pitchFamily="34" charset="0"/>
                <a:cs typeface="Calibri" panose="020F0502020204030204" pitchFamily="34" charset="0"/>
              </a:rPr>
              <a:t>°C</a:t>
            </a:r>
            <a:r>
              <a:rPr lang="en-US" baseline="0"/>
              <a:t> okay, if past 37.5</a:t>
            </a:r>
            <a:r>
              <a:rPr lang="en-US" baseline="0">
                <a:latin typeface="Calibri" panose="020F0502020204030204" pitchFamily="34" charset="0"/>
                <a:cs typeface="Calibri" panose="020F0502020204030204" pitchFamily="34" charset="0"/>
              </a:rPr>
              <a:t>°C</a:t>
            </a:r>
            <a:r>
              <a:rPr lang="en-US" baseline="0"/>
              <a:t> referred or asked for additional health surveillance measures)</a:t>
            </a:r>
          </a:p>
          <a:p>
            <a:endParaRPr lang="en-US" baseline="0"/>
          </a:p>
          <a:p>
            <a:r>
              <a:rPr lang="en-US" i="1" baseline="0"/>
              <a:t>Instruct participants to break into groups and follow the facilitators to certain areas of the room. Facilitator then demonstrates the use of the thermometer and allows each participant to practice—without grading—and offers recommendations for refinements and improvements. Each participant gets to practice once. </a:t>
            </a:r>
          </a:p>
          <a:p>
            <a:endParaRPr lang="en-US" i="1" baseline="0"/>
          </a:p>
          <a:p>
            <a:r>
              <a:rPr lang="en-US" i="1" baseline="0"/>
              <a:t>Then the facilitator needs to use the Temp Taking Evaluation Checklist to evaluate each of the participants. </a:t>
            </a:r>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369636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Our first objective for is to describe the primary methods of temperature taking at a POE.</a:t>
            </a:r>
          </a:p>
          <a:p>
            <a:br>
              <a:rPr lang="en-US" i="0" baseline="0"/>
            </a:br>
            <a:r>
              <a:rPr lang="en-US" i="0" baseline="0"/>
              <a:t>We’ll then get into defining the temperature cutoff for referral and discuss if it differs according to the illness. </a:t>
            </a:r>
          </a:p>
          <a:p>
            <a:endParaRPr lang="en-US" i="0" baseline="0"/>
          </a:p>
          <a:p>
            <a:r>
              <a:rPr lang="en-US" i="0" baseline="0"/>
              <a:t>Finally, we’ll explain the role of temperature taking in surveillance and break into groups to practice proper temperature taking methods. </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t>So what is fever? It’s just a measured body temperature above the normal, which is 37</a:t>
            </a:r>
            <a:r>
              <a:rPr lang="en-US" baseline="0"/>
              <a:t> degrees Celsius.  </a:t>
            </a:r>
            <a:endParaRPr lang="en-US"/>
          </a:p>
          <a:p>
            <a:pPr marL="0" marR="0" lvl="0" indent="0" algn="l" defTabSz="914400" rtl="0" eaLnBrk="1" fontAlgn="auto" latinLnBrk="0" hangingPunct="1">
              <a:lnSpc>
                <a:spcPct val="100000"/>
              </a:lnSpc>
              <a:spcBef>
                <a:spcPct val="0"/>
              </a:spcBef>
              <a:spcAft>
                <a:spcPct val="0"/>
              </a:spcAft>
              <a:buClrTx/>
              <a:buSzTx/>
              <a:buFontTx/>
              <a:buNone/>
              <a:defRPr/>
            </a:pPr>
            <a:endParaRPr lang="en-US"/>
          </a:p>
          <a:p>
            <a:pPr marL="0" marR="0" lvl="0" indent="0" algn="l" defTabSz="914400" rtl="0" eaLnBrk="1" fontAlgn="auto" latinLnBrk="0" hangingPunct="1">
              <a:lnSpc>
                <a:spcPct val="100000"/>
              </a:lnSpc>
              <a:spcBef>
                <a:spcPct val="0"/>
              </a:spcBef>
              <a:spcAft>
                <a:spcPct val="0"/>
              </a:spcAft>
              <a:buClrTx/>
              <a:buSzTx/>
              <a:buFontTx/>
              <a:buNone/>
              <a:defRPr/>
            </a:pPr>
            <a:r>
              <a:rPr lang="en-US"/>
              <a:t>Fever is the most common</a:t>
            </a:r>
            <a:r>
              <a:rPr lang="en-US" baseline="0"/>
              <a:t> sign of infectious disease. In fact, can anyone raise their hand and share an infectious disease that has fever as a sign? </a:t>
            </a:r>
            <a:r>
              <a:rPr lang="en-US" i="1" baseline="0"/>
              <a:t>Allow class to raise hands. Expected responses: measles, meningitis, Ebola/viral hemorrhagic fevers, etc. </a:t>
            </a:r>
            <a:r>
              <a:rPr lang="en-US" i="0" baseline="0"/>
              <a:t>We will discuss clinical diagnostic criteria tomorrow, but remember that for the vast majority of infectious diseases, fever is a sign.</a:t>
            </a:r>
          </a:p>
          <a:p>
            <a:pPr marL="0" marR="0" lvl="0" indent="0" algn="l" defTabSz="914400" rtl="0" eaLnBrk="1" fontAlgn="auto" latinLnBrk="0" hangingPunct="1">
              <a:lnSpc>
                <a:spcPct val="100000"/>
              </a:lnSpc>
              <a:spcBef>
                <a:spcPct val="0"/>
              </a:spcBef>
              <a:spcAft>
                <a:spcPct val="0"/>
              </a:spcAft>
              <a:buClrTx/>
              <a:buSzTx/>
              <a:buFontTx/>
              <a:buNone/>
              <a:defRPr/>
            </a:pPr>
            <a:endParaRPr lang="en-US" i="0" baseline="0"/>
          </a:p>
          <a:p>
            <a:pPr marL="0" marR="0" lvl="0" indent="0" algn="l" defTabSz="914400" rtl="0" eaLnBrk="1" fontAlgn="auto" latinLnBrk="0" hangingPunct="1">
              <a:lnSpc>
                <a:spcPct val="100000"/>
              </a:lnSpc>
              <a:spcBef>
                <a:spcPct val="0"/>
              </a:spcBef>
              <a:spcAft>
                <a:spcPct val="0"/>
              </a:spcAft>
              <a:buClrTx/>
              <a:buSzTx/>
              <a:buFontTx/>
              <a:buNone/>
              <a:defRPr/>
            </a:pPr>
            <a:r>
              <a:rPr lang="en-US" i="0" baseline="0"/>
              <a:t>With that said, there are other conditions outside of infectious diseases that could still cause fever. Other medical conditions, severe trauma that your body is fighting—hence the fever—or even some medications can cause your fever to rise.</a:t>
            </a:r>
          </a:p>
          <a:p>
            <a:endParaRPr lang="en-US"/>
          </a:p>
          <a:p>
            <a:endParaRPr lang="en-US" sz="1200" b="0" i="0" u="none" strike="noStrike" kern="1200" baseline="0">
              <a:solidFill>
                <a:schemeClr val="tx1"/>
              </a:solidFill>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022235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Temperature</a:t>
            </a:r>
            <a:r>
              <a:rPr lang="en-US" i="0" baseline="0"/>
              <a:t> assessment is common at POE and it is part of your role as [POE health agency] to do so during ill person risk assessments. Every time you get referred an ill passenger, you take a temperature. No questions asked. It is easy to do with the materials available to you.</a:t>
            </a:r>
          </a:p>
          <a:p>
            <a:endParaRPr lang="en-US" i="0" baseline="0"/>
          </a:p>
          <a:p>
            <a:r>
              <a:rPr lang="en-US" i="0" baseline="0"/>
              <a:t>Every now and then, the country may ask the POE to conduct temperature screening, which is usually the result of a local outbreak or, less frequently, WHO telling us to via a Public Health Emergency of International Concern declaration. When that occurs, you are charged to take temperatures of a greater amount of people. Usually, in these situations, there is specific guidance for this procedure.</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1561338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Before we get into the specifics of taking a temperature, I want to stress that it is a necessary part, but not the entirety of the ill passenger risk assessment process. Some people may be infected with a disease, but are not showing a fever. Why? Well, some could try to mask it by using paracetamol or other medications. Others may have already been exposed to disease and are infected with the disease, but may not be showing symptoms yet. This is known as “incubating” disease. </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Different diseases behave differently in respect to fever and symptoms. One disease that is well known for being infectious while someone is incubating, or not yet showing symptoms, is influenza. However, Ebola can only be spread when someone is symptomatic. Also, some diseases may be spread while an individual is asymptomatic (showing no symptoms), such as with COVID-19.</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Understanding these limitations, it is important to collect other information from people during risk assessments, like their past medical history, travel history, and exposure history. Temperature is only one part of the complete puzzle. </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25330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a:solidFill>
                  <a:schemeClr val="tx1"/>
                </a:solidFill>
                <a:effectLst/>
                <a:latin typeface="+mn-lt"/>
                <a:ea typeface="+mn-ea"/>
                <a:cs typeface="+mn-cs"/>
              </a:rPr>
              <a:t>Now,</a:t>
            </a:r>
            <a:r>
              <a:rPr lang="en-US" sz="1200" kern="1200" baseline="0">
                <a:solidFill>
                  <a:schemeClr val="tx1"/>
                </a:solidFill>
                <a:effectLst/>
                <a:latin typeface="+mn-lt"/>
                <a:ea typeface="+mn-ea"/>
                <a:cs typeface="+mn-cs"/>
              </a:rPr>
              <a:t> all of you should have access to a non-contact thermometer at your POE. Is that correct? </a:t>
            </a:r>
            <a:r>
              <a:rPr lang="en-US" sz="1200" i="1" kern="1200" baseline="0">
                <a:solidFill>
                  <a:schemeClr val="tx1"/>
                </a:solidFill>
                <a:effectLst/>
                <a:latin typeface="+mn-lt"/>
                <a:ea typeface="+mn-ea"/>
                <a:cs typeface="+mn-cs"/>
              </a:rPr>
              <a:t>Allow for responses.</a:t>
            </a:r>
          </a:p>
          <a:p>
            <a:pPr lvl="0"/>
            <a:endParaRPr lang="en-US" sz="1200" i="1" kern="1200" baseline="0">
              <a:solidFill>
                <a:schemeClr val="tx1"/>
              </a:solidFill>
              <a:effectLst/>
              <a:latin typeface="+mn-lt"/>
              <a:ea typeface="+mn-ea"/>
              <a:cs typeface="+mn-cs"/>
            </a:endParaRPr>
          </a:p>
          <a:p>
            <a:pPr lvl="0"/>
            <a:r>
              <a:rPr lang="en-US" sz="1200" i="0" kern="1200" baseline="0">
                <a:solidFill>
                  <a:schemeClr val="tx1"/>
                </a:solidFill>
                <a:effectLst/>
                <a:latin typeface="+mn-lt"/>
                <a:ea typeface="+mn-ea"/>
                <a:cs typeface="+mn-cs"/>
              </a:rPr>
              <a:t>Thus, you should be aware of their benefits! They are a great way to take someone’s temperature without touching them, so this is very helpful for infection control purposes. They are similar in accuracy to contact-based thermometers without the cleanup and infection risk involved.</a:t>
            </a:r>
          </a:p>
          <a:p>
            <a:pPr lvl="0"/>
            <a:endParaRPr lang="en-US" sz="1200" i="0" kern="1200" baseline="0">
              <a:solidFill>
                <a:schemeClr val="tx1"/>
              </a:solidFill>
              <a:effectLst/>
              <a:latin typeface="+mn-lt"/>
              <a:ea typeface="+mn-ea"/>
              <a:cs typeface="+mn-cs"/>
            </a:endParaRPr>
          </a:p>
          <a:p>
            <a:pPr lvl="0"/>
            <a:r>
              <a:rPr lang="en-US" sz="1200" i="0" kern="1200" baseline="0">
                <a:solidFill>
                  <a:schemeClr val="tx1"/>
                </a:solidFill>
                <a:effectLst/>
                <a:latin typeface="+mn-lt"/>
                <a:ea typeface="+mn-ea"/>
                <a:cs typeface="+mn-cs"/>
              </a:rPr>
              <a:t>The main aspect you need to know about these thermometers is their model. There are many different types of non-contact thermometers, and each has slightly different ways of taking the temperature. For instance, some require that you take the temperature at the side of your head, and others require that you take it at the front of your head—look at the photos here for an example. Different models also differ in their calibration techniques, or the way you get the thermometer ready to take a temperature.</a:t>
            </a:r>
            <a:endParaRPr lang="en-US" sz="1200" i="0" kern="1200">
              <a:solidFill>
                <a:schemeClr val="tx1"/>
              </a:solidFill>
              <a:effectLst/>
              <a:latin typeface="+mn-lt"/>
              <a:ea typeface="+mn-ea"/>
              <a:cs typeface="+mn-cs"/>
            </a:endParaRPr>
          </a:p>
          <a:p>
            <a:pPr lvl="0"/>
            <a:endParaRPr lang="en-US" sz="1200" kern="1200">
              <a:solidFill>
                <a:schemeClr val="tx1"/>
              </a:solidFill>
              <a:effectLst/>
              <a:latin typeface="+mn-lt"/>
              <a:ea typeface="+mn-ea"/>
              <a:cs typeface="+mn-cs"/>
            </a:endParaRP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424688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We also wanted to give a quick note on temperature cutoffs. This is more useful during mass screening events like the Ebola outbreak than during routine times, but, if a person has a temperature beyond 37.5</a:t>
            </a:r>
            <a:r>
              <a:rPr lang="en-US" baseline="0">
                <a:latin typeface="Calibri" panose="020F0502020204030204" pitchFamily="34" charset="0"/>
                <a:cs typeface="Calibri" panose="020F0502020204030204" pitchFamily="34" charset="0"/>
              </a:rPr>
              <a:t>°C</a:t>
            </a:r>
            <a:r>
              <a:rPr lang="en-US" baseline="0"/>
              <a:t> or 38</a:t>
            </a:r>
            <a:r>
              <a:rPr lang="en-US" baseline="0">
                <a:latin typeface="Calibri" panose="020F0502020204030204" pitchFamily="34" charset="0"/>
                <a:cs typeface="Calibri" panose="020F0502020204030204" pitchFamily="34" charset="0"/>
              </a:rPr>
              <a:t>°C</a:t>
            </a:r>
            <a:r>
              <a:rPr lang="en-US" baseline="0"/>
              <a:t>, they can be sick and infectious. Even if they have a temperature below that level, they can still be sick and infectious, and this is again is reason to collect additional information like travel history, medical history, and exposure history.</a:t>
            </a:r>
          </a:p>
          <a:p>
            <a:endParaRPr lang="en-US" baseline="0"/>
          </a:p>
          <a:p>
            <a:r>
              <a:rPr lang="en-US" baseline="0"/>
              <a:t>However, if someone has a measured temperature below 35</a:t>
            </a:r>
            <a:r>
              <a:rPr lang="en-US" baseline="0">
                <a:latin typeface="Calibri" panose="020F0502020204030204" pitchFamily="34" charset="0"/>
                <a:cs typeface="Calibri" panose="020F0502020204030204" pitchFamily="34" charset="0"/>
              </a:rPr>
              <a:t>°C</a:t>
            </a:r>
            <a:r>
              <a:rPr lang="en-US" baseline="0"/>
              <a:t>, measure it again. Most of us in this room would be dead if our temperatures were measured below 35 degrees! This also might be a sign that your thermometers needs to be re-calibrated or needs new batteries.</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858446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Before we get into practicing measuring temperature, it’s important to quickly discuss thermal cameras, or as you sometimes hear them called, thermal scanners.</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These are much more common at airports than at other POE, but they are quickly becoming quite common. Let’s discuss what they can and what they cannot do.</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The advantage to these devices are that they can measure temperature from a greater distance than a non-contact thermometer. They also have the ability to screen people much quicker than a non-contact thermometer.</a:t>
            </a:r>
          </a:p>
          <a:p>
            <a:br>
              <a:rPr lang="en-US" sz="1200" b="0" i="0" u="none" strike="noStrike" kern="1200" baseline="0">
                <a:solidFill>
                  <a:schemeClr val="tx1"/>
                </a:solidFill>
                <a:latin typeface="+mn-lt"/>
                <a:ea typeface="+mn-ea"/>
                <a:cs typeface="+mn-cs"/>
              </a:rPr>
            </a:br>
            <a:r>
              <a:rPr lang="en-US" sz="1200" b="0" i="0" u="none" strike="noStrike" kern="1200" baseline="0">
                <a:solidFill>
                  <a:schemeClr val="tx1"/>
                </a:solidFill>
                <a:latin typeface="+mn-lt"/>
                <a:ea typeface="+mn-ea"/>
                <a:cs typeface="+mn-cs"/>
              </a:rPr>
              <a:t>But you need to know their disadvantages. First and foremost, they are not as accurate as a non-contact thermometer. They have not been evaluated to be a primary diagnostic tool for any disease, and while you may be able to get an idea of fever from them, do not rely on them alone. Thus, if someone sets off the thermal camera or scanner with a fever that is above a pre-set threshold, most likely 37.5</a:t>
            </a:r>
            <a:r>
              <a:rPr lang="en-US" baseline="0">
                <a:latin typeface="Calibri" panose="020F0502020204030204" pitchFamily="34" charset="0"/>
                <a:cs typeface="Calibri" panose="020F0502020204030204" pitchFamily="34" charset="0"/>
              </a:rPr>
              <a:t>°C</a:t>
            </a:r>
            <a:r>
              <a:rPr lang="en-US" sz="1200" b="0" i="0" u="none" strike="noStrike" kern="1200" baseline="0">
                <a:solidFill>
                  <a:schemeClr val="tx1"/>
                </a:solidFill>
                <a:latin typeface="+mn-lt"/>
                <a:ea typeface="+mn-ea"/>
                <a:cs typeface="+mn-cs"/>
              </a:rPr>
              <a:t> or 38</a:t>
            </a:r>
            <a:r>
              <a:rPr lang="en-US" baseline="0">
                <a:latin typeface="Calibri" panose="020F0502020204030204" pitchFamily="34" charset="0"/>
                <a:cs typeface="Calibri" panose="020F0502020204030204" pitchFamily="34" charset="0"/>
              </a:rPr>
              <a:t>°C</a:t>
            </a:r>
            <a:r>
              <a:rPr lang="en-US" sz="1200" b="0" i="0" u="none" strike="noStrike" kern="1200" baseline="0">
                <a:solidFill>
                  <a:schemeClr val="tx1"/>
                </a:solidFill>
                <a:latin typeface="+mn-lt"/>
                <a:ea typeface="+mn-ea"/>
                <a:cs typeface="+mn-cs"/>
              </a:rPr>
              <a:t>, verify that temperature with a non-contact thermometer, which is more accurate.</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Beyond this disadvantage, thermal cameras also must be highly calibrated and regularly maintained</a:t>
            </a:r>
          </a:p>
          <a:p>
            <a:endParaRPr lang="en-US" sz="1200" b="0" i="0" u="none" strike="noStrike" kern="1200" baseline="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1303655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now re-familiarize ourselves with taking</a:t>
            </a:r>
            <a:r>
              <a:rPr lang="en-US" baseline="0"/>
              <a:t> a temperature properly. </a:t>
            </a:r>
            <a:r>
              <a:rPr lang="en-US" i="1" baseline="0"/>
              <a:t>Ask 2 additional facilitators to come to the front of the room to assist. Also ask videographer to come back to the front of the room to take short videos.</a:t>
            </a:r>
          </a:p>
          <a:p>
            <a:endParaRPr lang="en-US" i="1" baseline="0"/>
          </a:p>
          <a:p>
            <a:r>
              <a:rPr lang="en-US" i="0" baseline="0"/>
              <a:t>We are going to demonstrate the process of taking a temperature. First, our facilitator/demonstrator is looking at the thermometer to ensure it has batteries and is ready for use. </a:t>
            </a:r>
            <a:r>
              <a:rPr lang="en-US" i="1" baseline="0"/>
              <a:t>Pause to allow demonstrator to view thermometer and review batteries. </a:t>
            </a:r>
            <a:r>
              <a:rPr lang="en-US" i="0" baseline="0"/>
              <a:t> Now, we need to ensure this thermometer is calibrated according to the instructions.</a:t>
            </a:r>
          </a:p>
          <a:p>
            <a:endParaRPr lang="en-US" i="0" baseline="0"/>
          </a:p>
          <a:p>
            <a:r>
              <a:rPr lang="en-US" i="1" baseline="0"/>
              <a:t>Allow the demonstrator to read aloud the calibration instructions for this particular thermometer, and have them act out the steps while reading.</a:t>
            </a:r>
          </a:p>
          <a:p>
            <a:endParaRPr lang="en-US" i="1" baseline="0"/>
          </a:p>
          <a:p>
            <a:r>
              <a:rPr lang="en-US" i="0" baseline="0"/>
              <a:t>Now that the thermometer is calibrated, it is ready for use. Remember to look back at the specific directions for this thermometer to see if you are measuring temperature at the front of the head or the side of the head. </a:t>
            </a:r>
            <a:r>
              <a:rPr lang="en-US" i="1" baseline="0"/>
              <a:t>Ask the demonstrator to read aloud the instructions on where to take the temperature.</a:t>
            </a:r>
          </a:p>
          <a:p>
            <a:endParaRPr lang="en-US" i="1" baseline="0"/>
          </a:p>
          <a:p>
            <a:r>
              <a:rPr lang="en-US" i="0" baseline="0"/>
              <a:t>Now, we need to know how far back to stand to take a temperature. </a:t>
            </a:r>
            <a:r>
              <a:rPr lang="en-US" i="1" baseline="0"/>
              <a:t>Ask the demonstrator to read aloud the instructions on how far back to stand to take the temperature.</a:t>
            </a:r>
          </a:p>
          <a:p>
            <a:endParaRPr lang="en-US" i="1" baseline="0"/>
          </a:p>
          <a:p>
            <a:r>
              <a:rPr lang="en-US" i="1" baseline="0"/>
              <a:t>Demonstrator takes the temperature and reads aloud to the class the answer. If it is below 35</a:t>
            </a:r>
            <a:r>
              <a:rPr lang="en-US" baseline="0">
                <a:latin typeface="Calibri" panose="020F0502020204030204" pitchFamily="34" charset="0"/>
                <a:cs typeface="Calibri" panose="020F0502020204030204" pitchFamily="34" charset="0"/>
              </a:rPr>
              <a:t>°C</a:t>
            </a:r>
            <a:r>
              <a:rPr lang="en-US" i="1" baseline="0"/>
              <a:t>, they announce that the thermometer must be calibrated improperly or something must have happened and they take the temperature again. If is between 35-37.5</a:t>
            </a:r>
            <a:r>
              <a:rPr lang="en-US" baseline="0">
                <a:latin typeface="Calibri" panose="020F0502020204030204" pitchFamily="34" charset="0"/>
                <a:cs typeface="Calibri" panose="020F0502020204030204" pitchFamily="34" charset="0"/>
              </a:rPr>
              <a:t>°C</a:t>
            </a:r>
            <a:r>
              <a:rPr lang="en-US" i="1" baseline="0"/>
              <a:t>, that is fine. If it is above 37.5</a:t>
            </a:r>
            <a:r>
              <a:rPr lang="en-US" baseline="0">
                <a:latin typeface="Calibri" panose="020F0502020204030204" pitchFamily="34" charset="0"/>
                <a:cs typeface="Calibri" panose="020F0502020204030204" pitchFamily="34" charset="0"/>
              </a:rPr>
              <a:t>°C</a:t>
            </a:r>
            <a:r>
              <a:rPr lang="en-US" i="1" baseline="0"/>
              <a:t>, they want to ask the person additional questions, as they may be sick.</a:t>
            </a:r>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41290775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cid:image001.png@01D61723.EB169BF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fr-FR" sz="5400" b="1" i="0" strike="noStrike" cap="none" spc="0" baseline="0">
                <a:solidFill>
                  <a:srgbClr val="EBEBEB"/>
                </a:solidFill>
                <a:effectLst/>
                <a:latin typeface="Century Gothic"/>
                <a:ea typeface="Century Gothic"/>
                <a:cs typeface="Century Gothic"/>
              </a:rPr>
              <a:t>Contrôle de la température et considération sur les thermomètres</a:t>
            </a:r>
          </a:p>
        </p:txBody>
      </p:sp>
      <p:sp>
        <p:nvSpPr>
          <p:cNvPr id="5" name="Subtitle 2"/>
          <p:cNvSpPr txBox="1"/>
          <p:nvPr/>
        </p:nvSpPr>
        <p:spPr>
          <a:xfrm>
            <a:off x="1307355" y="4929779"/>
            <a:ext cx="8825658" cy="1134137"/>
          </a:xfrm>
          <a:prstGeom prst="rect">
            <a:avLst/>
          </a:prstGeom>
        </p:spPr>
        <p:txBody>
          <a:bodyPr vert="horz" lIns="91440" tIns="45720" rIns="91440" bIns="45720" rtlCol="0" anchor="t">
            <a:normAutofit fontScale="25000" lnSpcReduction="20000"/>
          </a:bodyPr>
          <a:lstStyle>
            <a:lvl1pPr marL="0" indent="0" algn="l" defTabSz="457200" rtl="0" eaLnBrk="1" latinLnBrk="0" hangingPunct="1">
              <a:spcBef>
                <a:spcPts val="1000"/>
              </a:spcBef>
              <a:spcAft>
                <a:spcPct val="0"/>
              </a:spcAft>
              <a:buClr>
                <a:schemeClr val="accent1"/>
              </a:buClr>
              <a:buSzPct val="80000"/>
              <a:buFont typeface="Wingdings 3" charset="2"/>
              <a:buNone/>
              <a:defRPr sz="1800" b="0" i="0" kern="1200" cap="all">
                <a:solidFill>
                  <a:schemeClr val="accent1"/>
                </a:solidFill>
                <a:latin typeface="+mn-lt"/>
                <a:ea typeface="+mn-ea"/>
                <a:cs typeface="+mn-cs"/>
              </a:defRPr>
            </a:lvl1pPr>
            <a:lvl2pPr marL="457200" indent="0" algn="ctr" defTabSz="457200" rtl="0" eaLnBrk="1" latinLnBrk="0" hangingPunct="1">
              <a:spcBef>
                <a:spcPts val="1000"/>
              </a:spcBef>
              <a:spcAft>
                <a:spcPct val="0"/>
              </a:spcAft>
              <a:buClr>
                <a:schemeClr val="accent1"/>
              </a:buClr>
              <a:buSzPct val="80000"/>
              <a:buFont typeface="Wingdings 3" charset="2"/>
              <a:buNone/>
              <a:defRPr sz="1600" b="0" i="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ct val="0"/>
              </a:spcAft>
              <a:buClr>
                <a:schemeClr val="accent1"/>
              </a:buClr>
              <a:buSzPct val="80000"/>
              <a:buFont typeface="Wingdings 3" charset="2"/>
              <a:buNone/>
              <a:defRPr sz="1400" b="0" i="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ct val="0"/>
              </a:spcAft>
              <a:buClr>
                <a:schemeClr val="accent1"/>
              </a:buClr>
              <a:buSzPct val="80000"/>
              <a:buFont typeface="Wingdings 3" charset="2"/>
              <a:buNone/>
              <a:defRPr sz="1200" b="0" i="0" kern="1200">
                <a:solidFill>
                  <a:schemeClr val="tx1">
                    <a:tint val="75000"/>
                  </a:schemeClr>
                </a:solidFill>
                <a:latin typeface="+mn-lt"/>
                <a:ea typeface="+mn-ea"/>
                <a:cs typeface="+mn-cs"/>
              </a:defRPr>
            </a:lvl9pPr>
          </a:lstStyle>
          <a:p>
            <a:endParaRPr lang="en-US" sz="4800"/>
          </a:p>
          <a:p>
            <a:r>
              <a:rPr lang="fr-FR" sz="7200" b="0" i="0" strike="noStrike" cap="all" spc="0" baseline="0">
                <a:solidFill>
                  <a:srgbClr val="ACD433"/>
                </a:solidFill>
                <a:effectLst/>
                <a:latin typeface="Century Gothic"/>
                <a:ea typeface="Century Gothic"/>
                <a:cs typeface="Century Gothic"/>
              </a:rPr>
              <a:t>FORMATION POUR LE SECTEUR DE LA SANTÉ</a:t>
            </a:r>
          </a:p>
          <a:p>
            <a:r>
              <a:rPr lang="fr-FR" sz="7200" b="0" i="0" strike="noStrike" cap="all" spc="0" baseline="0">
                <a:solidFill>
                  <a:srgbClr val="FFFFFF"/>
                </a:solidFill>
                <a:effectLst/>
                <a:latin typeface="Century Gothic"/>
                <a:ea typeface="Century Gothic"/>
                <a:cs typeface="Century Gothic"/>
              </a:rPr>
              <a:t>Date</a:t>
            </a:r>
            <a:endParaRPr lang="en-US" sz="4800">
              <a:solidFill>
                <a:schemeClr val="bg1"/>
              </a:solidFill>
            </a:endParaRPr>
          </a:p>
          <a:p>
            <a:r>
              <a:rPr lang="en-US"/>
              <a:t> </a:t>
            </a:r>
          </a:p>
          <a:p>
            <a:r>
              <a:rPr lang="en-US"/>
              <a:t> </a:t>
            </a:r>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5E47C794-DD90-4D91-829F-2F92D74D4CF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9" name="Rectangle 38">
              <a:extLst>
                <a:ext uri="{FF2B5EF4-FFF2-40B4-BE49-F238E27FC236}">
                  <a16:creationId xmlns:a16="http://schemas.microsoft.com/office/drawing/2014/main" id="{A9A91F91-27C6-4301-95BB-38D75819E4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40" name="Oval 39">
              <a:extLst>
                <a:ext uri="{FF2B5EF4-FFF2-40B4-BE49-F238E27FC236}">
                  <a16:creationId xmlns:a16="http://schemas.microsoft.com/office/drawing/2014/main" id="{A146DDC2-5A93-4B50-B8F4-B5311F9EC5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41" name="Oval 40">
              <a:extLst>
                <a:ext uri="{FF2B5EF4-FFF2-40B4-BE49-F238E27FC236}">
                  <a16:creationId xmlns:a16="http://schemas.microsoft.com/office/drawing/2014/main" id="{19AA3227-4C96-4188-B279-CBD4D28FA0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42" name="Rectangle 41">
              <a:extLst>
                <a:ext uri="{FF2B5EF4-FFF2-40B4-BE49-F238E27FC236}">
                  <a16:creationId xmlns:a16="http://schemas.microsoft.com/office/drawing/2014/main" id="{63943AC8-1C36-402E-9CF9-236EC89947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43" name="Freeform 5">
              <a:extLst>
                <a:ext uri="{FF2B5EF4-FFF2-40B4-BE49-F238E27FC236}">
                  <a16:creationId xmlns:a16="http://schemas.microsoft.com/office/drawing/2014/main" id="{107455A9-9423-4813-B4F5-5987FC507E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5523852" y="18006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44" name="Freeform 5">
              <a:extLst>
                <a:ext uri="{FF2B5EF4-FFF2-40B4-BE49-F238E27FC236}">
                  <a16:creationId xmlns:a16="http://schemas.microsoft.com/office/drawing/2014/main" id="{553DE0C0-A442-421A-BC88-7C91FBC0D8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4612744" y="27763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45" name="Freeform 5">
              <a:extLst>
                <a:ext uri="{FF2B5EF4-FFF2-40B4-BE49-F238E27FC236}">
                  <a16:creationId xmlns:a16="http://schemas.microsoft.com/office/drawing/2014/main" id="{0D557BDA-150C-4379-BDD2-E213125900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639098" y="629265"/>
            <a:ext cx="6425580" cy="1622322"/>
          </a:xfrm>
        </p:spPr>
        <p:txBody>
          <a:bodyPr>
            <a:normAutofit/>
          </a:bodyPr>
          <a:lstStyle/>
          <a:p>
            <a:r>
              <a:rPr lang="fr-FR" sz="3600" b="0" i="0" strike="noStrike" cap="none" spc="0" baseline="0">
                <a:solidFill>
                  <a:srgbClr val="EBEBEB"/>
                </a:solidFill>
                <a:effectLst/>
                <a:latin typeface="Century Gothic"/>
                <a:ea typeface="Century Gothic"/>
                <a:cs typeface="Century Gothic"/>
              </a:rPr>
              <a:t>Activité en groupes : Prises de températures</a:t>
            </a:r>
            <a:endParaRPr lang="en-US"/>
          </a:p>
        </p:txBody>
      </p:sp>
      <p:sp>
        <p:nvSpPr>
          <p:cNvPr id="3" name="Content Placeholder 2"/>
          <p:cNvSpPr>
            <a:spLocks noGrp="1"/>
          </p:cNvSpPr>
          <p:nvPr>
            <p:ph idx="1"/>
          </p:nvPr>
        </p:nvSpPr>
        <p:spPr>
          <a:xfrm>
            <a:off x="544606" y="2060733"/>
            <a:ext cx="6456769" cy="3811740"/>
          </a:xfrm>
        </p:spPr>
        <p:txBody>
          <a:bodyPr anchor="ctr">
            <a:normAutofit/>
          </a:bodyPr>
          <a:lstStyle/>
          <a:p>
            <a:r>
              <a:rPr lang="fr-FR" sz="1800" b="0" i="0" strike="noStrike" cap="none" spc="0" baseline="0">
                <a:solidFill>
                  <a:srgbClr val="FFFFFF"/>
                </a:solidFill>
                <a:effectLst/>
                <a:latin typeface="Century Gothic"/>
                <a:ea typeface="Century Gothic"/>
                <a:cs typeface="Century Gothic"/>
              </a:rPr>
              <a:t>Retournez dans vos groupes </a:t>
            </a:r>
          </a:p>
          <a:p>
            <a:r>
              <a:rPr lang="fr-FR" sz="1800" b="0" i="0" strike="noStrike" cap="none" spc="0" baseline="0">
                <a:solidFill>
                  <a:srgbClr val="FFFFFF"/>
                </a:solidFill>
                <a:effectLst/>
                <a:latin typeface="Century Gothic"/>
                <a:ea typeface="Century Gothic"/>
                <a:cs typeface="Century Gothic"/>
              </a:rPr>
              <a:t>Un animateur sera assigné à chaque groupe</a:t>
            </a:r>
          </a:p>
          <a:p>
            <a:r>
              <a:rPr lang="fr-FR" sz="1800" b="0" i="0" strike="noStrike" cap="none" spc="0" baseline="0">
                <a:solidFill>
                  <a:srgbClr val="FFFFFF"/>
                </a:solidFill>
                <a:effectLst/>
                <a:latin typeface="Century Gothic"/>
                <a:ea typeface="Century Gothic"/>
                <a:cs typeface="Century Gothic"/>
              </a:rPr>
              <a:t>L’animateur montrera à nouveau la manière précise d’étalonner et de prendre une température ; chaque membre du groupe a la possibilité de s’entraîner</a:t>
            </a:r>
          </a:p>
          <a:p>
            <a:r>
              <a:rPr lang="fr-FR" sz="1800" b="0" i="0" strike="noStrike" cap="none" spc="0" baseline="0">
                <a:solidFill>
                  <a:srgbClr val="FFFFFF"/>
                </a:solidFill>
                <a:effectLst/>
                <a:latin typeface="Century Gothic"/>
                <a:ea typeface="Century Gothic"/>
                <a:cs typeface="Century Gothic"/>
              </a:rPr>
              <a:t>Les membres du groupe seront ensuite évalués sur les méthodes précises de prise de température</a:t>
            </a:r>
          </a:p>
        </p:txBody>
      </p:sp>
      <p:pic>
        <p:nvPicPr>
          <p:cNvPr id="32" name="Graphic 7" descr="Group Brainstorm">
            <a:extLst>
              <a:ext uri="{FF2B5EF4-FFF2-40B4-BE49-F238E27FC236}">
                <a16:creationId xmlns:a16="http://schemas.microsoft.com/office/drawing/2014/main" id="{24A37BFF-EB9B-4401-A455-081A76F5107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26328" y="1429182"/>
            <a:ext cx="4017216" cy="4017216"/>
          </a:xfrm>
          <a:prstGeom prst="rect">
            <a:avLst/>
          </a:prstGeom>
        </p:spPr>
      </p:pic>
      <p:sp>
        <p:nvSpPr>
          <p:cNvPr id="47" name="Rectangle 46">
            <a:extLst>
              <a:ext uri="{FF2B5EF4-FFF2-40B4-BE49-F238E27FC236}">
                <a16:creationId xmlns:a16="http://schemas.microsoft.com/office/drawing/2014/main" id="{190D4F95-AC40-4C7F-8794-DF2B6F7500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a:xfrm>
            <a:off x="10352540" y="295729"/>
            <a:ext cx="838199" cy="767687"/>
          </a:xfrm>
        </p:spPr>
        <p:txBody>
          <a:bodyPr>
            <a:normAutofit/>
          </a:bodyPr>
          <a:lstStyle/>
          <a:p>
            <a:pPr>
              <a:spcAft>
                <a:spcPts val="600"/>
              </a:spcAft>
            </a:pPr>
            <a:fld id="{D57F1E4F-1CFF-5643-939E-217C01CDF565}" type="slidenum">
              <a:rPr lang="en-US" smtClean="0"/>
              <a:pPr>
                <a:spcAft>
                  <a:spcPts val="600"/>
                </a:spcAft>
              </a:pPr>
              <a:t>10</a:t>
            </a:fld>
            <a:endParaRPr lang="en-US"/>
          </a:p>
        </p:txBody>
      </p:sp>
    </p:spTree>
    <p:extLst>
      <p:ext uri="{BB962C8B-B14F-4D97-AF65-F5344CB8AC3E}">
        <p14:creationId xmlns:p14="http://schemas.microsoft.com/office/powerpoint/2010/main" val="55913672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Objectifs d’apprentissage</a:t>
            </a:r>
          </a:p>
        </p:txBody>
      </p:sp>
      <p:sp>
        <p:nvSpPr>
          <p:cNvPr id="3" name="Content Placeholder 2"/>
          <p:cNvSpPr>
            <a:spLocks noGrp="1"/>
          </p:cNvSpPr>
          <p:nvPr>
            <p:ph idx="1"/>
          </p:nvPr>
        </p:nvSpPr>
        <p:spPr>
          <a:xfrm>
            <a:off x="700088" y="2597148"/>
            <a:ext cx="10490651" cy="3711575"/>
          </a:xfrm>
        </p:spPr>
        <p:txBody>
          <a:bodyPr>
            <a:normAutofit/>
          </a:bodyPr>
          <a:lstStyle/>
          <a:p>
            <a:pPr lvl="0"/>
            <a:r>
              <a:rPr lang="fr-FR" sz="2400" b="0" i="0" strike="noStrike" cap="none" spc="0" baseline="0">
                <a:solidFill>
                  <a:srgbClr val="404040"/>
                </a:solidFill>
                <a:effectLst/>
                <a:latin typeface="Century Gothic"/>
                <a:ea typeface="Century Gothic"/>
                <a:cs typeface="Century Gothic"/>
              </a:rPr>
              <a:t>Décrire les principales méthodes de prise de température à un PoE</a:t>
            </a:r>
          </a:p>
          <a:p>
            <a:pPr lvl="0"/>
            <a:r>
              <a:rPr lang="fr-FR" sz="2400" b="0" i="0" strike="noStrike" cap="none" spc="0" baseline="0">
                <a:solidFill>
                  <a:srgbClr val="404040"/>
                </a:solidFill>
                <a:effectLst/>
                <a:latin typeface="Century Gothic"/>
                <a:ea typeface="Century Gothic"/>
                <a:cs typeface="Century Gothic"/>
              </a:rPr>
              <a:t>Définir le seuil de température pour l’orientation et discuter s’il diffère selon la maladie</a:t>
            </a:r>
          </a:p>
          <a:p>
            <a:r>
              <a:rPr lang="fr-FR" sz="2400" b="0" i="0" strike="noStrike" cap="none" spc="0" baseline="0">
                <a:solidFill>
                  <a:srgbClr val="404040"/>
                </a:solidFill>
                <a:effectLst/>
                <a:latin typeface="Century Gothic"/>
                <a:ea typeface="Century Gothic"/>
                <a:cs typeface="Century Gothic"/>
              </a:rPr>
              <a:t>Expliquer le rôle de la température dans la surveillance</a:t>
            </a:r>
            <a:endParaRPr lang="en-US" sz="3200"/>
          </a:p>
        </p:txBody>
      </p:sp>
      <p:sp>
        <p:nvSpPr>
          <p:cNvPr id="4" name="Slide Number Placeholder 3"/>
          <p:cNvSpPr>
            <a:spLocks noGrp="1"/>
          </p:cNvSpPr>
          <p:nvPr>
            <p:ph type="sldNum" sz="quarter" idx="12"/>
          </p:nvPr>
        </p:nvSpPr>
        <p:spPr/>
        <p:txBody>
          <a:bodyPr/>
          <a:lstStyle/>
          <a:p>
            <a:fld id="{D57F1E4F-1CFF-5643-939E-217C01CDF565}" type="slidenum">
              <a:rPr lang="en-US" smtClean="0"/>
              <a:t>2</a:t>
            </a:fld>
            <a:endParaRPr lang="en-US"/>
          </a:p>
        </p:txBody>
      </p:sp>
    </p:spTree>
    <p:extLst>
      <p:ext uri="{BB962C8B-B14F-4D97-AF65-F5344CB8AC3E}">
        <p14:creationId xmlns:p14="http://schemas.microsoft.com/office/powerpoint/2010/main" val="5643062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Fièvre</a:t>
            </a:r>
          </a:p>
        </p:txBody>
      </p:sp>
      <p:sp>
        <p:nvSpPr>
          <p:cNvPr id="3" name="Content Placeholder 2"/>
          <p:cNvSpPr>
            <a:spLocks noGrp="1"/>
          </p:cNvSpPr>
          <p:nvPr>
            <p:ph idx="1"/>
          </p:nvPr>
        </p:nvSpPr>
        <p:spPr>
          <a:xfrm>
            <a:off x="552450" y="2603500"/>
            <a:ext cx="11140733" cy="3416300"/>
          </a:xfrm>
        </p:spPr>
        <p:txBody>
          <a:bodyPr>
            <a:normAutofit/>
          </a:bodyPr>
          <a:lstStyle/>
          <a:p>
            <a:r>
              <a:rPr lang="fr-FR" sz="2400" b="0" i="0" strike="noStrike" cap="none" spc="0" baseline="0">
                <a:solidFill>
                  <a:srgbClr val="404040"/>
                </a:solidFill>
                <a:effectLst/>
                <a:latin typeface="Century Gothic"/>
                <a:ea typeface="Century Gothic"/>
                <a:cs typeface="Century Gothic"/>
              </a:rPr>
              <a:t>La température corporelle moyenne est de 37 ºc</a:t>
            </a:r>
          </a:p>
          <a:p>
            <a:r>
              <a:rPr lang="fr-FR" sz="2400" b="0" i="0" strike="noStrike" cap="none" spc="0" baseline="0">
                <a:solidFill>
                  <a:srgbClr val="404040"/>
                </a:solidFill>
                <a:effectLst/>
                <a:latin typeface="Century Gothic"/>
                <a:ea typeface="Century Gothic"/>
                <a:cs typeface="Century Gothic"/>
              </a:rPr>
              <a:t>La fièvre est une température corporelle mesurée au-dessus de la normale</a:t>
            </a:r>
          </a:p>
          <a:p>
            <a:pPr lvl="1"/>
            <a:r>
              <a:rPr lang="fr-FR" sz="2000" b="0" i="0" strike="noStrike" cap="none" spc="0" baseline="0">
                <a:solidFill>
                  <a:srgbClr val="404040"/>
                </a:solidFill>
                <a:effectLst/>
                <a:latin typeface="Century Gothic"/>
                <a:ea typeface="Century Gothic"/>
                <a:cs typeface="Century Gothic"/>
              </a:rPr>
              <a:t>La fièvre est le symptôme le plus fréquent d’une maladie infectieuse</a:t>
            </a:r>
          </a:p>
          <a:p>
            <a:pPr lvl="1"/>
            <a:r>
              <a:rPr lang="fr-FR" sz="2000" b="0" i="0" strike="noStrike" cap="none" spc="0" baseline="0">
                <a:solidFill>
                  <a:srgbClr val="404040"/>
                </a:solidFill>
                <a:effectLst/>
                <a:latin typeface="Century Gothic"/>
                <a:ea typeface="Century Gothic"/>
                <a:cs typeface="Century Gothic"/>
              </a:rPr>
              <a:t>Parmi les autres causes de fièvre, on trouve d’autres pathologies, un traumatisme ou une blessure grave ou certains médicaments</a:t>
            </a:r>
          </a:p>
        </p:txBody>
      </p:sp>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0095" y="4675115"/>
            <a:ext cx="1843088" cy="1838469"/>
          </a:xfrm>
          <a:prstGeom prst="rect">
            <a:avLst/>
          </a:prstGeom>
        </p:spPr>
      </p:pic>
    </p:spTree>
    <p:extLst>
      <p:ext uri="{BB962C8B-B14F-4D97-AF65-F5344CB8AC3E}">
        <p14:creationId xmlns:p14="http://schemas.microsoft.com/office/powerpoint/2010/main" val="33012208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685800"/>
            <a:ext cx="8761413" cy="994832"/>
          </a:xfrm>
        </p:spPr>
        <p:txBody>
          <a:bodyPr/>
          <a:lstStyle/>
          <a:p>
            <a:r>
              <a:rPr lang="fr-FR" sz="3600" b="0" i="0" strike="noStrike" cap="none" spc="0" baseline="0">
                <a:solidFill>
                  <a:srgbClr val="EBEBEB"/>
                </a:solidFill>
                <a:effectLst/>
                <a:latin typeface="Century Gothic"/>
                <a:ea typeface="Century Gothic"/>
                <a:cs typeface="Century Gothic"/>
              </a:rPr>
              <a:t>Rôle du contrôle de la température dans la surveillance de la santé</a:t>
            </a:r>
          </a:p>
        </p:txBody>
      </p:sp>
      <p:sp>
        <p:nvSpPr>
          <p:cNvPr id="3" name="Content Placeholder 2"/>
          <p:cNvSpPr>
            <a:spLocks noGrp="1"/>
          </p:cNvSpPr>
          <p:nvPr>
            <p:ph idx="1"/>
          </p:nvPr>
        </p:nvSpPr>
        <p:spPr>
          <a:xfrm>
            <a:off x="472701" y="3152441"/>
            <a:ext cx="5819090" cy="3416300"/>
          </a:xfrm>
        </p:spPr>
        <p:txBody>
          <a:bodyPr>
            <a:normAutofit/>
          </a:bodyPr>
          <a:lstStyle/>
          <a:p>
            <a:r>
              <a:rPr lang="fr-FR" sz="2200" b="0" i="0" strike="noStrike" cap="none" spc="0" baseline="0">
                <a:solidFill>
                  <a:srgbClr val="404040"/>
                </a:solidFill>
                <a:effectLst/>
                <a:latin typeface="Century Gothic"/>
                <a:ea typeface="Century Gothic"/>
                <a:cs typeface="Century Gothic"/>
              </a:rPr>
              <a:t>Il est régulièrement utilisé au PoE pendant l’évaluation des risques d’un voyageur malade</a:t>
            </a:r>
          </a:p>
          <a:p>
            <a:r>
              <a:rPr lang="fr-FR" sz="2200" b="1" i="0" strike="noStrike" cap="none" spc="0" baseline="0">
                <a:solidFill>
                  <a:srgbClr val="404040"/>
                </a:solidFill>
                <a:effectLst/>
                <a:latin typeface="Century Gothic"/>
                <a:ea typeface="Century Gothic"/>
                <a:cs typeface="Century Gothic"/>
              </a:rPr>
              <a:t>Prenez toujours la température pendant une évaluation des risques</a:t>
            </a:r>
          </a:p>
          <a:p>
            <a:r>
              <a:rPr lang="fr-FR" sz="2200" b="0" i="0" strike="noStrike" cap="none" spc="0" baseline="0">
                <a:solidFill>
                  <a:srgbClr val="404040"/>
                </a:solidFill>
                <a:effectLst/>
                <a:latin typeface="Century Gothic"/>
                <a:ea typeface="Century Gothic"/>
                <a:cs typeface="Century Gothic"/>
              </a:rPr>
              <a:t>Elle peut être utilisée au cours d’un contrôle spécifique à une maladie au PoE</a:t>
            </a:r>
          </a:p>
          <a:p>
            <a:pPr marL="0" indent="0">
              <a:buNone/>
            </a:pPr>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4</a:t>
            </a:fld>
            <a:endParaRPr lang="en-US"/>
          </a:p>
        </p:txBody>
      </p:sp>
      <p:pic>
        <p:nvPicPr>
          <p:cNvPr id="8" name="Picture 7">
            <a:extLst>
              <a:ext uri="{FF2B5EF4-FFF2-40B4-BE49-F238E27FC236}">
                <a16:creationId xmlns:a16="http://schemas.microsoft.com/office/drawing/2014/main" id="{2307CB3B-7E04-4783-AE93-ABC6A4F69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1657" y="2446421"/>
            <a:ext cx="5197642" cy="3898232"/>
          </a:xfrm>
          <a:prstGeom prst="rect">
            <a:avLst/>
          </a:prstGeom>
        </p:spPr>
      </p:pic>
    </p:spTree>
    <p:extLst>
      <p:ext uri="{BB962C8B-B14F-4D97-AF65-F5344CB8AC3E}">
        <p14:creationId xmlns:p14="http://schemas.microsoft.com/office/powerpoint/2010/main" val="40751509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6378" y="679572"/>
            <a:ext cx="8761413" cy="1355195"/>
          </a:xfrm>
        </p:spPr>
        <p:txBody>
          <a:bodyPr/>
          <a:lstStyle/>
          <a:p>
            <a:r>
              <a:rPr lang="fr-FR" sz="3200" b="0" i="0" strike="noStrike" cap="none" spc="0" baseline="0" dirty="0">
                <a:solidFill>
                  <a:srgbClr val="EBEBEB"/>
                </a:solidFill>
                <a:effectLst/>
                <a:latin typeface="Century Gothic"/>
                <a:ea typeface="Century Gothic"/>
                <a:cs typeface="Century Gothic"/>
              </a:rPr>
              <a:t>Le contrôle de la température ne constitue qu’</a:t>
            </a:r>
            <a:r>
              <a:rPr lang="fr-FR" sz="3200" b="0" i="0" u="sng" strike="noStrike" cap="none" spc="0" baseline="0" dirty="0">
                <a:solidFill>
                  <a:srgbClr val="EBEBEB"/>
                </a:solidFill>
                <a:effectLst/>
                <a:uFill>
                  <a:solidFill>
                    <a:srgbClr val="EBEBEB"/>
                  </a:solidFill>
                </a:uFill>
                <a:latin typeface="Century Gothic"/>
                <a:ea typeface="Century Gothic"/>
                <a:cs typeface="Century Gothic"/>
              </a:rPr>
              <a:t>une partie</a:t>
            </a:r>
            <a:r>
              <a:rPr lang="fr-FR" sz="3200" b="0" i="0" strike="noStrike" cap="none" spc="0" baseline="0" dirty="0">
                <a:solidFill>
                  <a:srgbClr val="EBEBEB"/>
                </a:solidFill>
                <a:effectLst/>
                <a:latin typeface="Century Gothic"/>
                <a:ea typeface="Century Gothic"/>
                <a:cs typeface="Century Gothic"/>
              </a:rPr>
              <a:t> de l’évaluation des risques</a:t>
            </a:r>
          </a:p>
        </p:txBody>
      </p:sp>
      <p:sp>
        <p:nvSpPr>
          <p:cNvPr id="3" name="Content Placeholder 2"/>
          <p:cNvSpPr>
            <a:spLocks noGrp="1"/>
          </p:cNvSpPr>
          <p:nvPr>
            <p:ph idx="1"/>
          </p:nvPr>
        </p:nvSpPr>
        <p:spPr>
          <a:xfrm>
            <a:off x="128338" y="2186366"/>
            <a:ext cx="11967409" cy="4040188"/>
          </a:xfrm>
        </p:spPr>
        <p:txBody>
          <a:bodyPr>
            <a:noAutofit/>
          </a:bodyPr>
          <a:lstStyle/>
          <a:p>
            <a:r>
              <a:rPr lang="fr-FR" sz="2000" b="0" i="0" strike="noStrike" cap="none" spc="0" baseline="0" dirty="0">
                <a:solidFill>
                  <a:srgbClr val="404040"/>
                </a:solidFill>
                <a:effectLst/>
                <a:latin typeface="Century Gothic"/>
                <a:ea typeface="Century Gothic"/>
                <a:cs typeface="Century Gothic"/>
              </a:rPr>
              <a:t>Même le meilleur contrôle de température « manquera » certains cas de maladies infectieuses</a:t>
            </a:r>
          </a:p>
          <a:p>
            <a:pPr lvl="1"/>
            <a:r>
              <a:rPr lang="fr-FR" sz="1800" b="0" i="0" strike="noStrike" cap="none" spc="0" baseline="0" dirty="0">
                <a:solidFill>
                  <a:srgbClr val="404040"/>
                </a:solidFill>
                <a:effectLst/>
                <a:latin typeface="Century Gothic"/>
                <a:ea typeface="Century Gothic"/>
                <a:cs typeface="Century Gothic"/>
              </a:rPr>
              <a:t>Les voyageurs peuvent prendre des médicaments pour masquer leur fièvre</a:t>
            </a:r>
          </a:p>
          <a:p>
            <a:pPr lvl="1"/>
            <a:r>
              <a:rPr lang="fr-FR" sz="1800" b="0" i="0" strike="noStrike" cap="none" spc="0" baseline="0" dirty="0">
                <a:solidFill>
                  <a:srgbClr val="404040"/>
                </a:solidFill>
                <a:effectLst/>
                <a:latin typeface="Century Gothic"/>
                <a:ea typeface="Century Gothic"/>
                <a:cs typeface="Century Gothic"/>
              </a:rPr>
              <a:t>Les voyageurs peuvent avoir été infectés par la maladie, mais ne pas présenter encore de symptômes (c.-à-d., ils sont en phase d’incubation)</a:t>
            </a:r>
          </a:p>
          <a:p>
            <a:pPr lvl="1"/>
            <a:r>
              <a:rPr lang="fr-FR" sz="1800" b="0" i="0" strike="noStrike" cap="none" spc="0" baseline="0" dirty="0">
                <a:solidFill>
                  <a:srgbClr val="404040"/>
                </a:solidFill>
                <a:effectLst/>
                <a:latin typeface="Century Gothic"/>
                <a:ea typeface="Century Gothic"/>
                <a:cs typeface="Century Gothic"/>
              </a:rPr>
              <a:t>Certaines infections peuvent ne pas présenter de symptômes (c.-à-d. être </a:t>
            </a:r>
            <a:r>
              <a:rPr lang="fr-FR" sz="1800" b="1" i="0" strike="noStrike" cap="none" spc="0" baseline="0" dirty="0">
                <a:solidFill>
                  <a:srgbClr val="404040"/>
                </a:solidFill>
                <a:effectLst/>
                <a:latin typeface="Century Gothic"/>
                <a:ea typeface="Century Gothic"/>
                <a:cs typeface="Century Gothic"/>
              </a:rPr>
              <a:t>asymptomatiques</a:t>
            </a:r>
            <a:r>
              <a:rPr lang="fr-FR" sz="1800" b="0" i="0" strike="noStrike" cap="none" spc="0" baseline="0" dirty="0">
                <a:solidFill>
                  <a:srgbClr val="404040"/>
                </a:solidFill>
                <a:effectLst/>
                <a:latin typeface="Century Gothic"/>
                <a:ea typeface="Century Gothic"/>
                <a:cs typeface="Century Gothic"/>
              </a:rPr>
              <a:t>), comme le COVID-19.</a:t>
            </a:r>
          </a:p>
          <a:p>
            <a:pPr lvl="1"/>
            <a:r>
              <a:rPr lang="fr-FR" sz="1800" b="0" i="0" strike="noStrike" cap="none" spc="0" baseline="0" dirty="0">
                <a:solidFill>
                  <a:srgbClr val="404040"/>
                </a:solidFill>
                <a:effectLst/>
                <a:latin typeface="Century Gothic"/>
                <a:ea typeface="Century Gothic"/>
                <a:cs typeface="Century Gothic"/>
              </a:rPr>
              <a:t>Certaines infections ne s’accompagnent pas toujours de fièvre, même lorsqu’elles sont symptomatiques (par ex., grippe)</a:t>
            </a:r>
          </a:p>
          <a:p>
            <a:r>
              <a:rPr lang="fr-FR" sz="2000" b="0" i="0" strike="noStrike" cap="none" spc="0" baseline="0" dirty="0">
                <a:solidFill>
                  <a:srgbClr val="404040"/>
                </a:solidFill>
                <a:effectLst/>
                <a:latin typeface="Century Gothic"/>
                <a:ea typeface="Century Gothic"/>
                <a:cs typeface="Century Gothic"/>
              </a:rPr>
              <a:t>Le contrôle de la température doit être une étape nécessaire, mais pas la </a:t>
            </a:r>
            <a:r>
              <a:rPr lang="fr-FR" sz="2000" b="0" i="0" u="sng" strike="noStrike" cap="none" spc="0" baseline="0" dirty="0">
                <a:solidFill>
                  <a:srgbClr val="404040"/>
                </a:solidFill>
                <a:effectLst/>
                <a:uFill>
                  <a:solidFill>
                    <a:srgbClr val="404040"/>
                  </a:solidFill>
                </a:uFill>
                <a:latin typeface="Century Gothic"/>
                <a:ea typeface="Century Gothic"/>
                <a:cs typeface="Century Gothic"/>
              </a:rPr>
              <a:t>seule</a:t>
            </a:r>
            <a:r>
              <a:rPr lang="fr-FR" sz="2000" b="0" i="0" strike="noStrike" cap="none" spc="0" baseline="0" dirty="0">
                <a:solidFill>
                  <a:srgbClr val="404040"/>
                </a:solidFill>
                <a:effectLst/>
                <a:latin typeface="Century Gothic"/>
                <a:ea typeface="Century Gothic"/>
                <a:cs typeface="Century Gothic"/>
              </a:rPr>
              <a:t>, d’une évaluation des risques pour la santé</a:t>
            </a:r>
          </a:p>
          <a:p>
            <a:pPr lvl="1"/>
            <a:r>
              <a:rPr lang="fr-FR" sz="1800" b="0" i="0" strike="noStrike" cap="none" spc="0" baseline="0" dirty="0">
                <a:solidFill>
                  <a:srgbClr val="404040"/>
                </a:solidFill>
                <a:effectLst/>
                <a:latin typeface="Century Gothic"/>
                <a:ea typeface="Century Gothic"/>
                <a:cs typeface="Century Gothic"/>
              </a:rPr>
              <a:t>Relever également les antécédents médicaux, l’historique des déplacements, l’historique des symptômes et les antécédents d’exposition </a:t>
            </a:r>
          </a:p>
        </p:txBody>
      </p:sp>
      <p:sp>
        <p:nvSpPr>
          <p:cNvPr id="4" name="Slide Number Placeholder 3"/>
          <p:cNvSpPr>
            <a:spLocks noGrp="1"/>
          </p:cNvSpPr>
          <p:nvPr>
            <p:ph type="sldNum" sz="quarter" idx="12"/>
          </p:nvPr>
        </p:nvSpPr>
        <p:spPr/>
        <p:txBody>
          <a:bodyPr/>
          <a:lstStyle/>
          <a:p>
            <a:fld id="{D57F1E4F-1CFF-5643-939E-217C01CDF565}" type="slidenum">
              <a:rPr lang="en-US" smtClean="0"/>
              <a:t>5</a:t>
            </a:fld>
            <a:endParaRPr lang="en-US"/>
          </a:p>
        </p:txBody>
      </p:sp>
    </p:spTree>
    <p:extLst>
      <p:ext uri="{BB962C8B-B14F-4D97-AF65-F5344CB8AC3E}">
        <p14:creationId xmlns:p14="http://schemas.microsoft.com/office/powerpoint/2010/main" val="129159197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Présentation des thermomètres sans contact</a:t>
            </a:r>
          </a:p>
        </p:txBody>
      </p:sp>
      <p:sp>
        <p:nvSpPr>
          <p:cNvPr id="3" name="Content Placeholder 2"/>
          <p:cNvSpPr>
            <a:spLocks noGrp="1"/>
          </p:cNvSpPr>
          <p:nvPr>
            <p:ph idx="1"/>
          </p:nvPr>
        </p:nvSpPr>
        <p:spPr>
          <a:xfrm>
            <a:off x="3962400" y="2603500"/>
            <a:ext cx="7600950" cy="3778250"/>
          </a:xfrm>
        </p:spPr>
        <p:txBody>
          <a:bodyPr>
            <a:normAutofit/>
          </a:bodyPr>
          <a:lstStyle/>
          <a:p>
            <a:r>
              <a:rPr lang="fr-FR" sz="2200" b="0" i="0" strike="noStrike" cap="none" spc="0" baseline="0">
                <a:solidFill>
                  <a:srgbClr val="404040"/>
                </a:solidFill>
                <a:effectLst/>
                <a:latin typeface="Century Gothic"/>
                <a:ea typeface="Century Gothic"/>
                <a:cs typeface="Century Gothic"/>
              </a:rPr>
              <a:t>Un moyen de prendre la température d’une personne sans la toucher</a:t>
            </a:r>
          </a:p>
          <a:p>
            <a:r>
              <a:rPr lang="fr-FR" sz="2200" b="0" i="0" strike="noStrike" cap="none" spc="0" baseline="0">
                <a:solidFill>
                  <a:srgbClr val="404040"/>
                </a:solidFill>
                <a:effectLst/>
                <a:latin typeface="Century Gothic"/>
                <a:ea typeface="Century Gothic"/>
                <a:cs typeface="Century Gothic"/>
              </a:rPr>
              <a:t>Identique en précision aux thermomètres à contact</a:t>
            </a:r>
          </a:p>
          <a:p>
            <a:r>
              <a:rPr lang="fr-FR" sz="2200" b="0" i="0" strike="noStrike" cap="none" spc="0" baseline="0">
                <a:solidFill>
                  <a:srgbClr val="404040"/>
                </a:solidFill>
                <a:effectLst/>
                <a:latin typeface="Century Gothic"/>
                <a:ea typeface="Century Gothic"/>
                <a:cs typeface="Century Gothic"/>
              </a:rPr>
              <a:t>Il est très important de connaître le modèle spécifique du thermomètre sans contact</a:t>
            </a:r>
          </a:p>
          <a:p>
            <a:pPr lvl="1"/>
            <a:r>
              <a:rPr lang="fr-FR" sz="2200" b="0" i="0" strike="noStrike" cap="none" spc="0" baseline="0">
                <a:solidFill>
                  <a:srgbClr val="404040"/>
                </a:solidFill>
                <a:effectLst/>
                <a:latin typeface="Century Gothic"/>
                <a:ea typeface="Century Gothic"/>
                <a:cs typeface="Century Gothic"/>
              </a:rPr>
              <a:t>Techniques d’étalonnage</a:t>
            </a:r>
          </a:p>
          <a:p>
            <a:pPr lvl="1"/>
            <a:r>
              <a:rPr lang="fr-FR" sz="2200" b="0" i="0" strike="noStrike" cap="none" spc="0" baseline="0">
                <a:solidFill>
                  <a:srgbClr val="404040"/>
                </a:solidFill>
                <a:effectLst/>
                <a:latin typeface="Century Gothic"/>
                <a:ea typeface="Century Gothic"/>
                <a:cs typeface="Century Gothic"/>
              </a:rPr>
              <a:t>Où mesurer la température</a:t>
            </a:r>
          </a:p>
        </p:txBody>
      </p:sp>
      <p:sp>
        <p:nvSpPr>
          <p:cNvPr id="4" name="Slide Number Placeholder 3"/>
          <p:cNvSpPr>
            <a:spLocks noGrp="1"/>
          </p:cNvSpPr>
          <p:nvPr>
            <p:ph type="sldNum" sz="quarter" idx="12"/>
          </p:nvPr>
        </p:nvSpPr>
        <p:spPr/>
        <p:txBody>
          <a:bodyPr/>
          <a:lstStyle/>
          <a:p>
            <a:fld id="{D57F1E4F-1CFF-5643-939E-217C01CDF565}" type="slidenum">
              <a:rPr lang="en-US" smtClean="0"/>
              <a:t>6</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513" y="2354630"/>
            <a:ext cx="2909888" cy="196654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513" y="4387850"/>
            <a:ext cx="2867025" cy="1866900"/>
          </a:xfrm>
          <a:prstGeom prst="rect">
            <a:avLst/>
          </a:prstGeom>
        </p:spPr>
      </p:pic>
    </p:spTree>
    <p:extLst>
      <p:ext uri="{BB962C8B-B14F-4D97-AF65-F5344CB8AC3E}">
        <p14:creationId xmlns:p14="http://schemas.microsoft.com/office/powerpoint/2010/main" val="391211211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 Seuils » de température</a:t>
            </a:r>
          </a:p>
        </p:txBody>
      </p:sp>
      <p:sp>
        <p:nvSpPr>
          <p:cNvPr id="3" name="Content Placeholder 2"/>
          <p:cNvSpPr>
            <a:spLocks noGrp="1"/>
          </p:cNvSpPr>
          <p:nvPr>
            <p:ph idx="1"/>
          </p:nvPr>
        </p:nvSpPr>
        <p:spPr>
          <a:xfrm>
            <a:off x="457200" y="2603500"/>
            <a:ext cx="7630365" cy="3416300"/>
          </a:xfrm>
        </p:spPr>
        <p:txBody>
          <a:bodyPr>
            <a:normAutofit fontScale="92500"/>
          </a:bodyPr>
          <a:lstStyle/>
          <a:p>
            <a:r>
              <a:rPr lang="fr-FR" sz="2000" b="0" i="0" strike="noStrike" cap="none" spc="0" baseline="0">
                <a:solidFill>
                  <a:srgbClr val="404040"/>
                </a:solidFill>
                <a:effectLst/>
                <a:latin typeface="Century Gothic"/>
                <a:ea typeface="Century Gothic"/>
                <a:cs typeface="Century Gothic"/>
              </a:rPr>
              <a:t>Lorsque vous n’êtes pas sûr(e) de la maladie en question, habituellement une température d’environ 37,5 ºc, 38 ºc ou plus est une indication que la personne est malade.</a:t>
            </a:r>
          </a:p>
          <a:p>
            <a:r>
              <a:rPr lang="fr-FR" sz="2000" b="0" i="0" strike="noStrike" cap="none" spc="0" baseline="0">
                <a:solidFill>
                  <a:srgbClr val="404040"/>
                </a:solidFill>
                <a:effectLst/>
                <a:latin typeface="Century Gothic"/>
                <a:ea typeface="Century Gothic"/>
                <a:cs typeface="Century Gothic"/>
              </a:rPr>
              <a:t>Une personne peut toujours être infectieuse avec une température inférieure. C’est pourquoi il est si important de recueillir les autres informations</a:t>
            </a:r>
          </a:p>
          <a:p>
            <a:r>
              <a:rPr lang="fr-FR" sz="2000" b="0" i="0" strike="noStrike" cap="none" spc="0" baseline="0">
                <a:solidFill>
                  <a:srgbClr val="404040"/>
                </a:solidFill>
                <a:effectLst/>
                <a:latin typeface="Century Gothic"/>
                <a:ea typeface="Century Gothic"/>
                <a:cs typeface="Century Gothic"/>
              </a:rPr>
              <a:t>Les « seuils » de température sont plus utiles lors des événements de dépistage en masse, comme dans le cas du dépistage d’Ébola en RDC</a:t>
            </a:r>
          </a:p>
          <a:p>
            <a:r>
              <a:rPr lang="fr-FR" sz="2000" b="0" i="0" strike="noStrike" cap="none" spc="0" baseline="0">
                <a:solidFill>
                  <a:srgbClr val="404040"/>
                </a:solidFill>
                <a:effectLst/>
                <a:latin typeface="Century Gothic"/>
                <a:ea typeface="Century Gothic"/>
                <a:cs typeface="Century Gothic"/>
              </a:rPr>
              <a:t>Si une température est inférieure à 35 ºc, reprenez la température</a:t>
            </a:r>
          </a:p>
        </p:txBody>
      </p:sp>
      <p:sp>
        <p:nvSpPr>
          <p:cNvPr id="4" name="Slide Number Placeholder 3"/>
          <p:cNvSpPr>
            <a:spLocks noGrp="1"/>
          </p:cNvSpPr>
          <p:nvPr>
            <p:ph type="sldNum" sz="quarter" idx="12"/>
          </p:nvPr>
        </p:nvSpPr>
        <p:spPr/>
        <p:txBody>
          <a:bodyPr/>
          <a:lstStyle/>
          <a:p>
            <a:fld id="{D57F1E4F-1CFF-5643-939E-217C01CDF565}" type="slidenum">
              <a:rPr lang="en-US" smtClean="0"/>
              <a:t>7</a:t>
            </a:fld>
            <a:endParaRPr lang="en-US"/>
          </a:p>
        </p:txBody>
      </p:sp>
      <p:pic>
        <p:nvPicPr>
          <p:cNvPr id="7" name="Picture 6" descr="cid:image001.png@01D61723.EB169BF0"/>
          <p:cNvPicPr/>
          <p:nvPr/>
        </p:nvPicPr>
        <p:blipFill>
          <a:blip r:embed="rId3" r:link="rId4">
            <a:extLst>
              <a:ext uri="{28A0092B-C50C-407E-A947-70E740481C1C}">
                <a14:useLocalDpi xmlns:a14="http://schemas.microsoft.com/office/drawing/2010/main" val="0"/>
              </a:ext>
            </a:extLst>
          </a:blip>
          <a:stretch>
            <a:fillRect/>
          </a:stretch>
        </p:blipFill>
        <p:spPr bwMode="auto">
          <a:xfrm>
            <a:off x="9115537" y="2945718"/>
            <a:ext cx="2474005" cy="3074082"/>
          </a:xfrm>
          <a:prstGeom prst="rect">
            <a:avLst/>
          </a:prstGeom>
          <a:noFill/>
          <a:ln>
            <a:noFill/>
          </a:ln>
        </p:spPr>
      </p:pic>
    </p:spTree>
    <p:extLst>
      <p:ext uri="{BB962C8B-B14F-4D97-AF65-F5344CB8AC3E}">
        <p14:creationId xmlns:p14="http://schemas.microsoft.com/office/powerpoint/2010/main" val="139740567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899490" cy="706964"/>
          </a:xfrm>
        </p:spPr>
        <p:txBody>
          <a:bodyPr/>
          <a:lstStyle/>
          <a:p>
            <a:r>
              <a:rPr lang="fr-FR" sz="3600" b="0" i="0" strike="noStrike" cap="none" spc="0" baseline="0" dirty="0">
                <a:solidFill>
                  <a:srgbClr val="EBEBEB"/>
                </a:solidFill>
                <a:effectLst/>
                <a:latin typeface="Century Gothic"/>
                <a:ea typeface="Century Gothic"/>
                <a:cs typeface="Century Gothic"/>
              </a:rPr>
              <a:t>Considérations concernant les caméras thermiques/scanners thermiques</a:t>
            </a:r>
          </a:p>
        </p:txBody>
      </p:sp>
      <p:sp>
        <p:nvSpPr>
          <p:cNvPr id="3" name="Content Placeholder 2"/>
          <p:cNvSpPr>
            <a:spLocks noGrp="1"/>
          </p:cNvSpPr>
          <p:nvPr>
            <p:ph idx="1"/>
          </p:nvPr>
        </p:nvSpPr>
        <p:spPr>
          <a:xfrm>
            <a:off x="4991100" y="2374900"/>
            <a:ext cx="6991349" cy="4254500"/>
          </a:xfrm>
        </p:spPr>
        <p:txBody>
          <a:bodyPr>
            <a:normAutofit fontScale="92500" lnSpcReduction="10000"/>
          </a:bodyPr>
          <a:lstStyle/>
          <a:p>
            <a:r>
              <a:rPr lang="fr-FR" sz="2000" b="0" i="0" strike="noStrike" cap="none" spc="0" baseline="0">
                <a:solidFill>
                  <a:srgbClr val="404040"/>
                </a:solidFill>
                <a:effectLst/>
                <a:latin typeface="Century Gothic"/>
                <a:ea typeface="Century Gothic"/>
                <a:cs typeface="Century Gothic"/>
              </a:rPr>
              <a:t>Plus fréquents dans les aéroports que dans les autres PoE</a:t>
            </a:r>
          </a:p>
          <a:p>
            <a:r>
              <a:rPr lang="fr-FR" sz="2000" b="0" i="0" strike="noStrike" cap="none" spc="0" baseline="0">
                <a:solidFill>
                  <a:srgbClr val="404040"/>
                </a:solidFill>
                <a:effectLst/>
                <a:latin typeface="Century Gothic"/>
                <a:ea typeface="Century Gothic"/>
                <a:cs typeface="Century Gothic"/>
              </a:rPr>
              <a:t>Avantages</a:t>
            </a:r>
          </a:p>
          <a:p>
            <a:pPr lvl="1"/>
            <a:r>
              <a:rPr lang="fr-FR" sz="1800" b="0" i="0" strike="noStrike" cap="none" spc="0" baseline="0">
                <a:solidFill>
                  <a:srgbClr val="404040"/>
                </a:solidFill>
                <a:effectLst/>
                <a:latin typeface="Century Gothic"/>
                <a:ea typeface="Century Gothic"/>
                <a:cs typeface="Century Gothic"/>
              </a:rPr>
              <a:t>Peuvent mesurer la température à partir d’une distance supérieure à celle d’un thermomètre sans contact</a:t>
            </a:r>
          </a:p>
          <a:p>
            <a:pPr lvl="1"/>
            <a:r>
              <a:rPr lang="fr-FR" sz="1800" b="0" i="0" strike="noStrike" cap="none" spc="0" baseline="0">
                <a:solidFill>
                  <a:srgbClr val="404040"/>
                </a:solidFill>
                <a:effectLst/>
                <a:latin typeface="Century Gothic"/>
                <a:ea typeface="Century Gothic"/>
                <a:cs typeface="Century Gothic"/>
              </a:rPr>
              <a:t>Peuvent « dépister » les personnes plus rapidement que les thermomètres sans contact</a:t>
            </a:r>
          </a:p>
          <a:p>
            <a:r>
              <a:rPr lang="fr-FR" sz="2000" b="0" i="0" strike="noStrike" cap="none" spc="0" baseline="0">
                <a:solidFill>
                  <a:srgbClr val="404040"/>
                </a:solidFill>
                <a:effectLst/>
                <a:latin typeface="Century Gothic"/>
                <a:ea typeface="Century Gothic"/>
                <a:cs typeface="Century Gothic"/>
              </a:rPr>
              <a:t>Inconvénients</a:t>
            </a:r>
          </a:p>
          <a:p>
            <a:pPr lvl="1"/>
            <a:r>
              <a:rPr lang="fr-FR" sz="1800" b="0" i="0" strike="noStrike" cap="none" spc="0" baseline="0">
                <a:solidFill>
                  <a:srgbClr val="404040"/>
                </a:solidFill>
                <a:effectLst/>
                <a:latin typeface="Century Gothic"/>
                <a:ea typeface="Century Gothic"/>
                <a:cs typeface="Century Gothic"/>
              </a:rPr>
              <a:t>Coûteux</a:t>
            </a:r>
          </a:p>
          <a:p>
            <a:pPr lvl="1"/>
            <a:r>
              <a:rPr lang="fr-FR" sz="1800" b="1" i="0" strike="noStrike" cap="none" spc="0" baseline="0">
                <a:solidFill>
                  <a:srgbClr val="404040"/>
                </a:solidFill>
                <a:effectLst/>
                <a:latin typeface="Century Gothic"/>
                <a:ea typeface="Century Gothic"/>
                <a:cs typeface="Century Gothic"/>
              </a:rPr>
              <a:t>Moins précis que le thermomètre sans contact - vérifiez avec un thermomètre sans contact</a:t>
            </a:r>
          </a:p>
          <a:p>
            <a:pPr lvl="1"/>
            <a:r>
              <a:rPr lang="fr-FR" sz="1800" b="0" i="0" strike="noStrike" cap="none" spc="0" baseline="0">
                <a:solidFill>
                  <a:srgbClr val="404040"/>
                </a:solidFill>
                <a:effectLst/>
                <a:latin typeface="Century Gothic"/>
                <a:ea typeface="Century Gothic"/>
                <a:cs typeface="Century Gothic"/>
              </a:rPr>
              <a:t>Temps considérable pour la configuration et l’étalonnage</a:t>
            </a:r>
          </a:p>
          <a:p>
            <a:pPr lvl="1"/>
            <a:r>
              <a:rPr lang="fr-FR" sz="1800" b="0" i="0" strike="noStrike" cap="none" spc="0" baseline="0">
                <a:solidFill>
                  <a:srgbClr val="404040"/>
                </a:solidFill>
                <a:effectLst/>
                <a:latin typeface="Century Gothic"/>
                <a:ea typeface="Century Gothic"/>
                <a:cs typeface="Century Gothic"/>
              </a:rPr>
              <a:t>Nécessitent davantage de formation du personnel</a:t>
            </a:r>
          </a:p>
        </p:txBody>
      </p:sp>
      <p:sp>
        <p:nvSpPr>
          <p:cNvPr id="4" name="Slide Number Placeholder 3"/>
          <p:cNvSpPr>
            <a:spLocks noGrp="1"/>
          </p:cNvSpPr>
          <p:nvPr>
            <p:ph type="sldNum" sz="quarter" idx="12"/>
          </p:nvPr>
        </p:nvSpPr>
        <p:spPr/>
        <p:txBody>
          <a:bodyPr/>
          <a:lstStyle/>
          <a:p>
            <a:fld id="{D57F1E4F-1CFF-5643-939E-217C01CDF565}" type="slidenum">
              <a:rPr lang="en-US" smtClean="0"/>
              <a:t>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409" y="2946400"/>
            <a:ext cx="4294141" cy="2825750"/>
          </a:xfrm>
          <a:prstGeom prst="rect">
            <a:avLst/>
          </a:prstGeom>
        </p:spPr>
      </p:pic>
    </p:spTree>
    <p:extLst>
      <p:ext uri="{BB962C8B-B14F-4D97-AF65-F5344CB8AC3E}">
        <p14:creationId xmlns:p14="http://schemas.microsoft.com/office/powerpoint/2010/main" val="105634738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Démonstration du thermomètre sans contact</a:t>
            </a:r>
          </a:p>
        </p:txBody>
      </p:sp>
      <p:sp>
        <p:nvSpPr>
          <p:cNvPr id="4" name="Slide Number Placeholder 3"/>
          <p:cNvSpPr>
            <a:spLocks noGrp="1"/>
          </p:cNvSpPr>
          <p:nvPr>
            <p:ph type="sldNum" sz="quarter" idx="12"/>
          </p:nvPr>
        </p:nvSpPr>
        <p:spPr/>
        <p:txBody>
          <a:bodyPr/>
          <a:lstStyle/>
          <a:p>
            <a:fld id="{D57F1E4F-1CFF-5643-939E-217C01CDF565}" type="slidenum">
              <a:rPr lang="en-US" smtClean="0"/>
              <a:t>9</a:t>
            </a:fld>
            <a:endParaRPr lang="en-US"/>
          </a:p>
        </p:txBody>
      </p:sp>
      <p:sp>
        <p:nvSpPr>
          <p:cNvPr id="8" name="Content Placeholder 2"/>
          <p:cNvSpPr txBox="1"/>
          <p:nvPr/>
        </p:nvSpPr>
        <p:spPr>
          <a:xfrm>
            <a:off x="533400" y="3270250"/>
            <a:ext cx="6991349"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b="0" i="0" strike="noStrike" cap="none" spc="0" baseline="0">
                <a:solidFill>
                  <a:srgbClr val="404040"/>
                </a:solidFill>
                <a:effectLst/>
                <a:latin typeface="Century Gothic"/>
                <a:ea typeface="Century Gothic"/>
                <a:cs typeface="Century Gothic"/>
              </a:rPr>
              <a:t>Par deux animateurs</a:t>
            </a:r>
          </a:p>
          <a:p>
            <a:r>
              <a:rPr lang="fr-FR" sz="2000" b="0" i="0" strike="noStrike" cap="none" spc="0" baseline="0">
                <a:solidFill>
                  <a:srgbClr val="404040"/>
                </a:solidFill>
                <a:effectLst/>
                <a:latin typeface="Century Gothic"/>
                <a:ea typeface="Century Gothic"/>
                <a:cs typeface="Century Gothic"/>
              </a:rPr>
              <a:t>Lire les directives d’étalonnage de thermomètre et de prise de température à haute voix</a:t>
            </a:r>
          </a:p>
        </p:txBody>
      </p:sp>
      <p:sp>
        <p:nvSpPr>
          <p:cNvPr id="9" name="Content Placeholder 8">
            <a:extLst>
              <a:ext uri="{FF2B5EF4-FFF2-40B4-BE49-F238E27FC236}">
                <a16:creationId xmlns:a16="http://schemas.microsoft.com/office/drawing/2014/main" id="{0D94DA70-735D-42FB-8FC5-F89B33630EB7}"/>
              </a:ext>
            </a:extLst>
          </p:cNvPr>
          <p:cNvSpPr>
            <a:spLocks noGrp="1"/>
          </p:cNvSpPr>
          <p:nvPr>
            <p:ph idx="1"/>
          </p:nvPr>
        </p:nvSpPr>
        <p:spPr/>
        <p:txBody>
          <a:bodyPr/>
          <a:lstStyle/>
          <a:p>
            <a:endParaRPr lang="en-US"/>
          </a:p>
        </p:txBody>
      </p:sp>
      <p:pic>
        <p:nvPicPr>
          <p:cNvPr id="10" name="Content Placeholder 4">
            <a:extLst>
              <a:ext uri="{FF2B5EF4-FFF2-40B4-BE49-F238E27FC236}">
                <a16:creationId xmlns:a16="http://schemas.microsoft.com/office/drawing/2014/main" id="{06D8546B-9000-40E0-859E-3072E6E1C7A1}"/>
              </a:ext>
            </a:extLst>
          </p:cNvPr>
          <p:cNvPicPr>
            <a:picLocks noGrp="1" noChangeAspect="1"/>
          </p:cNvPicPr>
          <p:nvPr/>
        </p:nvPicPr>
        <p:blipFill>
          <a:blip r:embed="rId3"/>
          <a:stretch>
            <a:fillRect/>
          </a:stretch>
        </p:blipFill>
        <p:spPr>
          <a:xfrm>
            <a:off x="6970986" y="2603500"/>
            <a:ext cx="4211289" cy="2978150"/>
          </a:xfrm>
          <a:prstGeom prst="rect">
            <a:avLst/>
          </a:prstGeom>
        </p:spPr>
      </p:pic>
    </p:spTree>
    <p:extLst>
      <p:ext uri="{BB962C8B-B14F-4D97-AF65-F5344CB8AC3E}">
        <p14:creationId xmlns:p14="http://schemas.microsoft.com/office/powerpoint/2010/main" val="294746493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2231</Words>
  <Application>Microsoft Office PowerPoint</Application>
  <PresentationFormat>Widescreen</PresentationFormat>
  <Paragraphs>135</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Wingdings 3</vt:lpstr>
      <vt:lpstr>Ion Boardroom</vt:lpstr>
      <vt:lpstr>Contrôle de la température et considération sur les thermomètres</vt:lpstr>
      <vt:lpstr>Objectifs d’apprentissage</vt:lpstr>
      <vt:lpstr>Fièvre</vt:lpstr>
      <vt:lpstr>Rôle du contrôle de la température dans la surveillance de la santé</vt:lpstr>
      <vt:lpstr>Le contrôle de la température ne constitue qu’une partie de l’évaluation des risques</vt:lpstr>
      <vt:lpstr>Présentation des thermomètres sans contact</vt:lpstr>
      <vt:lpstr>« Seuils » de température</vt:lpstr>
      <vt:lpstr>Considérations concernant les caméras thermiques/scanners thermiques</vt:lpstr>
      <vt:lpstr>Démonstration du thermomètre sans contact</vt:lpstr>
      <vt:lpstr>Activité en groupes : Prises de températures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197</cp:revision>
  <dcterms:created xsi:type="dcterms:W3CDTF">2018-05-15T08:59:29Z</dcterms:created>
  <dcterms:modified xsi:type="dcterms:W3CDTF">2021-05-04T14:47:00Z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2021-05-04T14:46:59Z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9d9a1de7-40fe-4c12-98d3-c7fb06ba0a25</vt:lpwstr>
  </property>
  <property fmtid="{D5CDD505-2E9C-101B-9397-08002B2CF9AE}" pid="8" name="MSIP_Label_7b94a7b8-f06c-4dfe-bdcc-9b548fd58c31_ContentBits">
    <vt:lpwstr>0</vt:lpwstr>
  </property>
</Properties>
</file>